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18" r:id="rId2"/>
    <p:sldId id="414" r:id="rId3"/>
    <p:sldId id="410" r:id="rId4"/>
    <p:sldId id="415" r:id="rId5"/>
    <p:sldId id="367" r:id="rId6"/>
    <p:sldId id="366" r:id="rId7"/>
    <p:sldId id="330" r:id="rId8"/>
    <p:sldId id="331" r:id="rId9"/>
    <p:sldId id="369" r:id="rId10"/>
    <p:sldId id="370" r:id="rId11"/>
    <p:sldId id="371" r:id="rId12"/>
    <p:sldId id="417" r:id="rId13"/>
    <p:sldId id="306" r:id="rId14"/>
    <p:sldId id="307" r:id="rId15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7" autoAdjust="0"/>
    <p:restoredTop sz="94785" autoAdjust="0"/>
  </p:normalViewPr>
  <p:slideViewPr>
    <p:cSldViewPr>
      <p:cViewPr varScale="1">
        <p:scale>
          <a:sx n="81" d="100"/>
          <a:sy n="81" d="100"/>
        </p:scale>
        <p:origin x="5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181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9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3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3BA1-3781-4FD9-948E-E31E9597F5D3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11AD-BED2-43D3-AF52-54A5A114C5D8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19CF-9789-4433-B4A7-439F42815248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FC8-F8C6-4498-9B69-37930F62A139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1481-608B-4BB4-BF2B-7F303066094F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C3FD-85F4-48A1-8807-5C3E1617B207}" type="datetime1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651C-DEAC-4C35-B340-5DA3CB7A8315}" type="datetime1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8409-3D33-4A4E-A5F2-C3843D86CD8F}" type="datetime1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777-87F8-4F60-AAC8-24C4C0757597}" type="datetime1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361A8-2DBF-415D-BB11-55BE48D1C237}" type="datetime1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3BF0A-52EB-4A15-BC12-8CF90915BA2F}" type="datetime1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C08D4-FF8F-4340-95D0-40501C7B2AEE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9.5: Hypothesis Testing – The Real World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99953" y="6308725"/>
            <a:ext cx="653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https://www.pinterest.com/addicted2abook/data-analysis-humor</a:t>
            </a:r>
            <a:r>
              <a:rPr lang="en-US" dirty="0" smtClean="0"/>
              <a:t>/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4" y="1586345"/>
            <a:ext cx="3724275" cy="433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6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en-US" dirty="0" smtClean="0"/>
              <a:t>Consider </a:t>
            </a:r>
            <a:r>
              <a:rPr lang="en-US" altLang="en-US" dirty="0"/>
              <a:t>this provocative title from the </a:t>
            </a:r>
            <a:r>
              <a:rPr lang="en-US" altLang="en-US" i="1" dirty="0"/>
              <a:t>British Medical Journal</a:t>
            </a:r>
            <a:r>
              <a:rPr lang="en-US" altLang="en-US" dirty="0"/>
              <a:t>: “Absence of evidence is not evidence of absence</a:t>
            </a:r>
            <a:r>
              <a:rPr lang="en-US" altLang="en-US" dirty="0" smtClean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0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Beware of Searching for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Decide the experiment BEFORE you look at the data.</a:t>
            </a:r>
          </a:p>
          <a:p>
            <a:r>
              <a:rPr lang="en-US" dirty="0" smtClean="0"/>
              <a:t>All of our tests involve errors.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en-US" dirty="0">
                <a:ea typeface="ＭＳ Ｐゴシック" pitchFamily="-65" charset="-128"/>
              </a:rPr>
              <a:t>The previous two points do not imply that exploratory data analysis is a bad thing.  Exploratory analysis often leads to interesting discoveries.  However, if the data at hand suggest an interesting theory, then test that theory on a </a:t>
            </a:r>
            <a:r>
              <a:rPr lang="en-US" altLang="en-US" i="1" dirty="0">
                <a:ea typeface="ＭＳ Ｐゴシック" pitchFamily="-65" charset="-128"/>
              </a:rPr>
              <a:t>new </a:t>
            </a:r>
            <a:r>
              <a:rPr lang="en-US" altLang="en-US" dirty="0">
                <a:ea typeface="ＭＳ Ｐゴシック" pitchFamily="-65" charset="-128"/>
              </a:rPr>
              <a:t>set of data!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z-test vs. t-test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Z-test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t-test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Population standard deviation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Sample standard deviation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ym typeface="Symbol" panose="05050102010706020507" pitchFamily="18" charset="2"/>
                        </a:rPr>
                        <a:t>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284" y="76200"/>
            <a:ext cx="8229600" cy="1143000"/>
          </a:xfrm>
        </p:spPr>
        <p:txBody>
          <a:bodyPr/>
          <a:lstStyle/>
          <a:p>
            <a:r>
              <a:rPr lang="en-US" dirty="0" smtClean="0"/>
              <a:t>Example 1: Extra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 group of 15 male executives in the age group 35 – 44 have a mean systolic blood pressure of 126.07 and population standard deviation of 15. </a:t>
            </a:r>
          </a:p>
          <a:p>
            <a:pPr marL="514350" indent="-514350">
              <a:buAutoNum type="alphaLcParenR"/>
            </a:pPr>
            <a:r>
              <a:rPr lang="en-US" dirty="0" smtClean="0"/>
              <a:t>Is this career group’s mean pressure different from that of the general population of males in this age group which have a mean systolic blood pressure of 128 at a significance level of 0.01</a:t>
            </a:r>
            <a:r>
              <a:rPr lang="en-US" dirty="0" smtClean="0"/>
              <a:t>? </a:t>
            </a:r>
            <a:r>
              <a:rPr lang="en-US" sz="3000" dirty="0" smtClean="0"/>
              <a:t>(fail to reject H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)</a:t>
            </a:r>
            <a:endParaRPr lang="en-US" sz="3000" dirty="0" smtClean="0"/>
          </a:p>
          <a:p>
            <a:pPr marL="514350" indent="-514350">
              <a:buAutoNum type="alphaLcParenR"/>
            </a:pPr>
            <a:r>
              <a:rPr lang="en-US" dirty="0"/>
              <a:t>Calculate and interpret the appropriate confidence interval</a:t>
            </a:r>
            <a:r>
              <a:rPr lang="en-US" dirty="0" smtClean="0"/>
              <a:t>. </a:t>
            </a:r>
            <a:r>
              <a:rPr lang="en-US" sz="3000" dirty="0" smtClean="0"/>
              <a:t>(116.09, 136,05)</a:t>
            </a:r>
            <a:endParaRPr lang="en-US" sz="3000" dirty="0"/>
          </a:p>
          <a:p>
            <a:pPr marL="514350" indent="-514350">
              <a:buAutoNum type="alphaLcParenR"/>
            </a:pPr>
            <a:r>
              <a:rPr lang="en-US" dirty="0" smtClean="0"/>
              <a:t>Are the answers to part a) and b) the same or different? Explain your answer.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0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074"/>
            <a:ext cx="8229600" cy="1143000"/>
          </a:xfrm>
        </p:spPr>
        <p:txBody>
          <a:bodyPr/>
          <a:lstStyle/>
          <a:p>
            <a:r>
              <a:rPr lang="en-US" dirty="0" smtClean="0"/>
              <a:t>Example 2: Extra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031"/>
            <a:ext cx="8229600" cy="55144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 new billing system will be cost effective only if the mean monthly account is more than $170. </a:t>
            </a:r>
            <a:r>
              <a:rPr lang="en-US" dirty="0" smtClean="0"/>
              <a:t>A </a:t>
            </a:r>
            <a:r>
              <a:rPr lang="en-US" dirty="0" smtClean="0"/>
              <a:t>survey of 41 monthly accounts gave a mean of $</a:t>
            </a:r>
            <a:r>
              <a:rPr lang="en-US" dirty="0" smtClean="0"/>
              <a:t>187</a:t>
            </a:r>
            <a:r>
              <a:rPr lang="en-US" dirty="0"/>
              <a:t> </a:t>
            </a:r>
            <a:r>
              <a:rPr lang="en-US" dirty="0" smtClean="0"/>
              <a:t>and a standard deviation of $65.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Will the new system be cost effective at a significance of 0.05</a:t>
            </a:r>
            <a:r>
              <a:rPr lang="en-US" dirty="0" smtClean="0"/>
              <a:t>? </a:t>
            </a:r>
            <a:r>
              <a:rPr lang="en-US" sz="3000" dirty="0" smtClean="0"/>
              <a:t>(fail to reject)</a:t>
            </a:r>
            <a:endParaRPr lang="en-US" sz="3000" dirty="0" smtClean="0"/>
          </a:p>
          <a:p>
            <a:pPr marL="514350" indent="-514350">
              <a:buAutoNum type="alphaLcParenR"/>
            </a:pPr>
            <a:r>
              <a:rPr lang="en-US" dirty="0"/>
              <a:t>Calculate the appropriate confidence bound</a:t>
            </a:r>
            <a:r>
              <a:rPr lang="en-US" dirty="0" smtClean="0"/>
              <a:t>. </a:t>
            </a:r>
            <a:r>
              <a:rPr lang="en-US" sz="3000" dirty="0" smtClean="0"/>
              <a:t>(169.91)</a:t>
            </a:r>
            <a:endParaRPr lang="en-US" sz="3000" dirty="0"/>
          </a:p>
          <a:p>
            <a:pPr marL="514350" indent="-514350">
              <a:buAutoNum type="alphaLcParenR"/>
            </a:pPr>
            <a:r>
              <a:rPr lang="en-US" dirty="0"/>
              <a:t>Are the answers to part a) and b) the same or different? Explain your answer.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What </a:t>
            </a:r>
            <a:r>
              <a:rPr lang="en-US" dirty="0"/>
              <a:t>would the conclusion </a:t>
            </a:r>
            <a:r>
              <a:rPr lang="en-US" dirty="0" smtClean="0"/>
              <a:t>in part a) be </a:t>
            </a:r>
            <a:r>
              <a:rPr lang="en-US" dirty="0"/>
              <a:t>if the monthly accounts gave a mean of $160</a:t>
            </a:r>
            <a:r>
              <a:rPr lang="en-US" dirty="0" smtClean="0"/>
              <a:t>? Please perform the hypothesis tests</a:t>
            </a:r>
            <a:r>
              <a:rPr lang="en-US" dirty="0" smtClean="0"/>
              <a:t>. </a:t>
            </a:r>
            <a:r>
              <a:rPr lang="en-US" sz="3000" dirty="0" smtClean="0"/>
              <a:t>(fail to reject)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8"/>
            <a:ext cx="9144000" cy="20394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9.5</a:t>
            </a:r>
            <a:r>
              <a:rPr lang="en-US" dirty="0"/>
              <a:t>: Hypothesis tests concerning a population mean when </a:t>
            </a:r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 is </a:t>
            </a:r>
            <a:r>
              <a:rPr lang="en-US" dirty="0" smtClean="0"/>
              <a:t>unknown- </a:t>
            </a:r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9"/>
            <a:ext cx="9144000" cy="4800601"/>
          </a:xfrm>
        </p:spPr>
        <p:txBody>
          <a:bodyPr>
            <a:normAutofit/>
          </a:bodyPr>
          <a:lstStyle/>
          <a:p>
            <a:r>
              <a:rPr lang="en-US" sz="3000" dirty="0" smtClean="0">
                <a:sym typeface="Symbol" panose="05050102010706020507" pitchFamily="18" charset="2"/>
              </a:rPr>
              <a:t>Perform a one-sample t significance and summarize the results.</a:t>
            </a:r>
            <a:endParaRPr lang="en-US" sz="3000" dirty="0"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mean test: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Null hypothesis: H</a:t>
            </a:r>
            <a:r>
              <a:rPr lang="en-US" baseline="-25000" dirty="0" smtClean="0"/>
              <a:t>0</a:t>
            </a:r>
            <a:r>
              <a:rPr lang="en-US" dirty="0" smtClean="0"/>
              <a:t>: </a:t>
            </a:r>
            <a:r>
              <a:rPr lang="el-GR" dirty="0" smtClean="0"/>
              <a:t>μ</a:t>
            </a:r>
            <a:r>
              <a:rPr lang="en-US" dirty="0" smtClean="0"/>
              <a:t> = </a:t>
            </a:r>
            <a:r>
              <a:rPr lang="el-GR" dirty="0" smtClean="0"/>
              <a:t>μ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Test statistic: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844800" y="2209800"/>
          <a:ext cx="1435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3" imgW="1434960" imgH="914400" progId="Equation.DSMT4">
                  <p:embed/>
                </p:oleObj>
              </mc:Choice>
              <mc:Fallback>
                <p:oleObj name="Equation" r:id="rId3" imgW="143496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209800"/>
                        <a:ext cx="14351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43995" y="3429000"/>
          <a:ext cx="8382000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5518"/>
                <a:gridCol w="2023241"/>
                <a:gridCol w="2023241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Alternative</a:t>
                      </a:r>
                    </a:p>
                    <a:p>
                      <a:r>
                        <a:rPr lang="en-US" sz="3200" dirty="0" smtClean="0"/>
                        <a:t>Hypothesis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P-Value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One-sided: upper-tailed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0" dirty="0" smtClean="0"/>
                        <a:t> &gt;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-250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P(T ≥ t)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One-sided: lower-tailed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0" dirty="0" smtClean="0"/>
                        <a:t> &lt;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-25000" dirty="0" smtClean="0"/>
                        <a:t>0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P(T ≤ t)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two-sided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0" dirty="0" smtClean="0"/>
                        <a:t> ≠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-25000" dirty="0" smtClean="0"/>
                        <a:t>0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2P(T</a:t>
                      </a:r>
                      <a:r>
                        <a:rPr lang="en-US" sz="3200" baseline="0" dirty="0" smtClean="0"/>
                        <a:t> ≥ |t|)  </a:t>
                      </a:r>
                      <a:endParaRPr lang="en-US" sz="3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Inferences for Non-Normal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know what the distribution is, use the appropriate model.</a:t>
            </a:r>
          </a:p>
          <a:p>
            <a:r>
              <a:rPr lang="en-US" dirty="0" smtClean="0"/>
              <a:t>If the data is skewed, you can transform the variable.</a:t>
            </a:r>
          </a:p>
          <a:p>
            <a:r>
              <a:rPr lang="en-US" dirty="0" smtClean="0"/>
              <a:t>Use a nonparametric procedure.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Comments about Inference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sz="3000" dirty="0" smtClean="0">
                <a:sym typeface="Symbol"/>
              </a:rPr>
              <a:t>Be able to describe the factors involved in determining an appropriate significance level.</a:t>
            </a:r>
          </a:p>
          <a:p>
            <a:r>
              <a:rPr lang="en-US" sz="3000" dirty="0" smtClean="0">
                <a:sym typeface="Symbol"/>
              </a:rPr>
              <a:t>Be able to differentiate between practical (or scientific) significance and statistical significance.</a:t>
            </a:r>
          </a:p>
          <a:p>
            <a:r>
              <a:rPr lang="en-US" sz="3000" dirty="0" smtClean="0">
                <a:sym typeface="Symbol"/>
              </a:rPr>
              <a:t>Be able to determine when statistical inference can be used.</a:t>
            </a:r>
          </a:p>
          <a:p>
            <a:r>
              <a:rPr lang="en-US" sz="3000" dirty="0" smtClean="0">
                <a:sym typeface="Symbol"/>
              </a:rPr>
              <a:t>State the problems involved with searching for statistical significance.</a:t>
            </a:r>
          </a:p>
          <a:p>
            <a:r>
              <a:rPr lang="en-US" sz="3000" dirty="0">
                <a:sym typeface="Symbol"/>
              </a:rPr>
              <a:t>Be able to determine when to use z vs. t procedure</a:t>
            </a:r>
            <a:r>
              <a:rPr lang="en-US" sz="3000" dirty="0" smtClean="0">
                <a:sym typeface="Symbol"/>
              </a:rPr>
              <a:t>.</a:t>
            </a:r>
            <a:endParaRPr lang="en-US" sz="3000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P-values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When you report a significance test, always report the P-value.</a:t>
            </a:r>
          </a:p>
          <a:p>
            <a:r>
              <a:rPr lang="en-US" dirty="0" smtClean="0"/>
              <a:t>The P-value is the smallest level of </a:t>
            </a:r>
            <a:r>
              <a:rPr lang="en-US" dirty="0" smtClean="0">
                <a:sym typeface="Symbol" panose="05050102010706020507" pitchFamily="18" charset="2"/>
              </a:rPr>
              <a:t> at which the data is significant.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P-value is calculated from the data,  is chosen by each individual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Since P-values are calculated from the data, they can change drastically from one sample 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small a P is convincing?</a:t>
            </a:r>
            <a:br>
              <a:rPr lang="en-US" dirty="0" smtClean="0"/>
            </a:br>
            <a:r>
              <a:rPr lang="en-US" dirty="0" smtClean="0"/>
              <a:t>(factors involved in choosing </a:t>
            </a:r>
            <a:r>
              <a:rPr lang="en-US" dirty="0" smtClean="0">
                <a:sym typeface="Symbol" panose="05050102010706020507" pitchFamily="18" charset="2"/>
              </a:rPr>
              <a:t>)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plausible is H</a:t>
            </a:r>
            <a:r>
              <a:rPr lang="en-US" baseline="-25000" dirty="0" smtClean="0"/>
              <a:t>0</a:t>
            </a:r>
            <a:r>
              <a:rPr lang="en-US" dirty="0"/>
              <a:t>?</a:t>
            </a:r>
            <a:endParaRPr lang="en-US" dirty="0" smtClean="0"/>
          </a:p>
          <a:p>
            <a:r>
              <a:rPr lang="en-US" dirty="0" smtClean="0"/>
              <a:t>What are the consequences of your conclusion?</a:t>
            </a:r>
          </a:p>
          <a:p>
            <a:r>
              <a:rPr lang="en-US" dirty="0" smtClean="0"/>
              <a:t>Are you conducting a preliminary study?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for choosing the significance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the cut-off that is standard in your field</a:t>
            </a:r>
          </a:p>
          <a:p>
            <a:r>
              <a:rPr lang="en-US" dirty="0" smtClean="0"/>
              <a:t>There is no sharp border between “significant” and “not significant”</a:t>
            </a:r>
          </a:p>
          <a:p>
            <a:r>
              <a:rPr lang="en-US" dirty="0" smtClean="0"/>
              <a:t>It is the order of magnitude of the P-value that matters.</a:t>
            </a:r>
          </a:p>
          <a:p>
            <a:r>
              <a:rPr lang="en-US" dirty="0" smtClean="0"/>
              <a:t>Do not use </a:t>
            </a:r>
            <a:r>
              <a:rPr lang="en-US" dirty="0" smtClean="0">
                <a:sym typeface="Symbol" panose="05050102010706020507" pitchFamily="18" charset="2"/>
              </a:rPr>
              <a:t> = 0.05 as the default value!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Sir R.A. Fisher said, “A scientific fact should be regarded as experimentally established only if a properly designed experiment </a:t>
            </a:r>
            <a:r>
              <a:rPr lang="en-US" i="1" dirty="0" smtClean="0">
                <a:solidFill>
                  <a:srgbClr val="800000"/>
                </a:solidFill>
                <a:sym typeface="Symbol" panose="05050102010706020507" pitchFamily="18" charset="2"/>
              </a:rPr>
              <a:t>rarely fails </a:t>
            </a:r>
            <a:r>
              <a:rPr lang="en-US" dirty="0" smtClean="0">
                <a:sym typeface="Symbol" panose="05050102010706020507" pitchFamily="18" charset="2"/>
              </a:rPr>
              <a:t>to give this level of significance.”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5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vs. Practical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significance: </a:t>
            </a:r>
            <a:r>
              <a:rPr lang="en-US" altLang="en-US" dirty="0">
                <a:ea typeface="ＭＳ Ｐゴシック" panose="020B0600070205080204" pitchFamily="34" charset="-128"/>
              </a:rPr>
              <a:t>the effect observed is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not likely </a:t>
            </a:r>
            <a:r>
              <a:rPr lang="en-US" altLang="en-US" dirty="0">
                <a:ea typeface="ＭＳ Ｐゴシック" panose="020B0600070205080204" pitchFamily="34" charset="-128"/>
              </a:rPr>
              <a:t>to be due to chance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alone.</a:t>
            </a:r>
          </a:p>
          <a:p>
            <a:r>
              <a:rPr lang="en-US" dirty="0" smtClean="0">
                <a:ea typeface="ＭＳ Ｐゴシック" panose="020B0600070205080204" pitchFamily="34" charset="-128"/>
              </a:rPr>
              <a:t>Practical significance: the effect has some practical consequence.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4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11977</TotalTime>
  <Words>749</Words>
  <Application>Microsoft Office PowerPoint</Application>
  <PresentationFormat>On-screen Show (4:3)</PresentationFormat>
  <Paragraphs>88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PGothic</vt:lpstr>
      <vt:lpstr>Arial</vt:lpstr>
      <vt:lpstr>Calibri</vt:lpstr>
      <vt:lpstr>Symbol</vt:lpstr>
      <vt:lpstr>Office Theme</vt:lpstr>
      <vt:lpstr>Equation</vt:lpstr>
      <vt:lpstr>Section 9.5: Hypothesis Testing – The Real World</vt:lpstr>
      <vt:lpstr>9.5: Hypothesis tests concerning a population mean when  is unknown- Goals</vt:lpstr>
      <vt:lpstr>Single mean test: Summary</vt:lpstr>
      <vt:lpstr>Inferences for Non-Normal Distributions</vt:lpstr>
      <vt:lpstr>Comments about Inference - Goals</vt:lpstr>
      <vt:lpstr>More on P-values</vt:lpstr>
      <vt:lpstr>How small a P is convincing? (factors involved in choosing )</vt:lpstr>
      <vt:lpstr>Notes for choosing the significance level</vt:lpstr>
      <vt:lpstr>Statistical vs. Practical Significance</vt:lpstr>
      <vt:lpstr>Lack of Evidence</vt:lpstr>
      <vt:lpstr>Beware of Searching for Significance</vt:lpstr>
      <vt:lpstr>z-test vs. t-test</vt:lpstr>
      <vt:lpstr>Example 1: Extra Practice</vt:lpstr>
      <vt:lpstr>Example 2: Extra Practice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518</cp:revision>
  <cp:lastPrinted>2015-10-16T19:11:34Z</cp:lastPrinted>
  <dcterms:created xsi:type="dcterms:W3CDTF">2010-01-11T21:36:57Z</dcterms:created>
  <dcterms:modified xsi:type="dcterms:W3CDTF">2016-03-09T18:22:24Z</dcterms:modified>
</cp:coreProperties>
</file>